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3" r:id="rId3"/>
    <p:sldId id="415" r:id="rId4"/>
    <p:sldId id="428" r:id="rId5"/>
    <p:sldId id="434" r:id="rId6"/>
    <p:sldId id="429" r:id="rId7"/>
    <p:sldId id="436" r:id="rId8"/>
    <p:sldId id="435" r:id="rId9"/>
    <p:sldId id="432" r:id="rId10"/>
    <p:sldId id="39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0000FF"/>
    <a:srgbClr val="000099"/>
    <a:srgbClr val="FF3300"/>
    <a:srgbClr val="FF0066"/>
    <a:srgbClr val="FFFFFF"/>
    <a:srgbClr val="FF7C80"/>
    <a:srgbClr val="FF9966"/>
    <a:srgbClr val="5D03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67" autoAdjust="0"/>
    <p:restoredTop sz="91818" autoAdjust="0"/>
  </p:normalViewPr>
  <p:slideViewPr>
    <p:cSldViewPr>
      <p:cViewPr>
        <p:scale>
          <a:sx n="50" d="100"/>
          <a:sy n="50" d="100"/>
        </p:scale>
        <p:origin x="-74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59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i="0">
                <a:effectLst/>
                <a:latin typeface="Times New Roman" pitchFamily="18" charset="0"/>
              </a:defRPr>
            </a:lvl1pPr>
          </a:lstStyle>
          <a:p>
            <a:r>
              <a:rPr lang="en-US"/>
              <a:t>Gary L. Strawn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i="0">
                <a:effectLst/>
                <a:latin typeface="Times New Roman" pitchFamily="18" charset="0"/>
              </a:defRPr>
            </a:lvl1pPr>
          </a:lstStyle>
          <a:p>
            <a:r>
              <a:rPr lang="en-US"/>
              <a:t>Cataloger's toolkit for Voyager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i="0">
                <a:effectLst/>
                <a:latin typeface="Times New Roman" pitchFamily="18" charset="0"/>
              </a:defRPr>
            </a:lvl1pPr>
          </a:lstStyle>
          <a:p>
            <a:fld id="{9D58882B-DC83-4907-91BB-E6846040B2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</a:defRPr>
            </a:lvl1pPr>
          </a:lstStyle>
          <a:p>
            <a:r>
              <a:rPr lang="en-US"/>
              <a:t>*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</a:defRPr>
            </a:lvl1pPr>
          </a:lstStyle>
          <a:p>
            <a:r>
              <a:rPr lang="en-US"/>
              <a:t>07/16/96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</a:defRPr>
            </a:lvl1pPr>
          </a:lstStyle>
          <a:p>
            <a:r>
              <a:rPr lang="en-US"/>
              <a:t>*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</a:defRPr>
            </a:lvl1pPr>
          </a:lstStyle>
          <a:p>
            <a:r>
              <a:rPr lang="en-US"/>
              <a:t>##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7721600" cy="1143000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885950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4048125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5950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885950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48125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2800" y="4048125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8534400" cy="1143000"/>
          </a:xfrm>
          <a:noFill/>
          <a:ln/>
        </p:spPr>
        <p:txBody>
          <a:bodyPr lIns="92075" tIns="46038" rIns="92075" bIns="46038"/>
          <a:lstStyle/>
          <a:p>
            <a:pPr algn="ctr"/>
            <a:r>
              <a:rPr lang="en-US" sz="5400" dirty="0" smtClean="0"/>
              <a:t>LC/NACO RDA Phase 3B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962400"/>
            <a:ext cx="7467600" cy="1676400"/>
          </a:xfrm>
          <a:noFill/>
          <a:ln/>
        </p:spPr>
        <p:txBody>
          <a:bodyPr lIns="92075" tIns="46038" rIns="92075" bIns="46038"/>
          <a:lstStyle/>
          <a:p>
            <a:pPr algn="ctr"/>
            <a:r>
              <a:rPr lang="en-US" dirty="0">
                <a:solidFill>
                  <a:srgbClr val="0000FF"/>
                </a:solidFill>
                <a:latin typeface="Arial" charset="0"/>
              </a:rPr>
              <a:t>Gary L. Strawn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rial" charset="0"/>
              </a:rPr>
              <a:t>Northwestern University Library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rial" charset="0"/>
              </a:rPr>
              <a:t>mrsmith@northwestern.edu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762000" y="1676400"/>
            <a:ext cx="7620000" cy="4571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V="1">
            <a:off x="838200" y="3581400"/>
            <a:ext cx="7543800" cy="4571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5715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effectLst/>
              </a:rPr>
              <a:t>Celebrating 21 years of machine-proposed authority records</a:t>
            </a:r>
            <a:endParaRPr lang="en-US" sz="2000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That’s all for now!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:\Photos 2015\DSCN6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705599" cy="502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Outline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Re-code </a:t>
            </a:r>
            <a:r>
              <a:rPr lang="en-US" dirty="0" smtClean="0"/>
              <a:t>remaining AACR2 </a:t>
            </a:r>
            <a:r>
              <a:rPr lang="en-US" dirty="0" smtClean="0"/>
              <a:t>records as RDA</a:t>
            </a:r>
          </a:p>
          <a:p>
            <a:r>
              <a:rPr lang="en-US" dirty="0" smtClean="0"/>
              <a:t>1XX field NOT materially changed</a:t>
            </a:r>
          </a:p>
          <a:p>
            <a:r>
              <a:rPr lang="en-US" dirty="0" smtClean="0"/>
              <a:t>At least 7.5 million records re-issued</a:t>
            </a:r>
          </a:p>
          <a:p>
            <a:r>
              <a:rPr lang="en-US" dirty="0" smtClean="0"/>
              <a:t>All updated records re-issued at once</a:t>
            </a:r>
          </a:p>
          <a:p>
            <a:r>
              <a:rPr lang="en-US" dirty="0" smtClean="0"/>
              <a:t>Additional changes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Additional </a:t>
            </a:r>
            <a:r>
              <a:rPr lang="en-US" dirty="0" smtClean="0">
                <a:solidFill>
                  <a:srgbClr val="0000FF"/>
                </a:solidFill>
              </a:rPr>
              <a:t>changes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</a:t>
            </a:r>
            <a:r>
              <a:rPr lang="en-US" dirty="0" smtClean="0"/>
              <a:t>obsolete indicators with space</a:t>
            </a:r>
          </a:p>
          <a:p>
            <a:r>
              <a:rPr lang="en-US" dirty="0" smtClean="0"/>
              <a:t>Set 008/39 (record source) to correct value, based on 040 $a</a:t>
            </a:r>
          </a:p>
          <a:p>
            <a:r>
              <a:rPr lang="en-US" dirty="0" smtClean="0"/>
              <a:t>Generate of 046 </a:t>
            </a:r>
            <a:r>
              <a:rPr lang="en-US" dirty="0" smtClean="0"/>
              <a:t>fields</a:t>
            </a:r>
            <a:endParaRPr lang="en-US" dirty="0" smtClean="0"/>
          </a:p>
          <a:p>
            <a:r>
              <a:rPr lang="en-US" dirty="0" smtClean="0"/>
              <a:t>368, 370-375 based on $c</a:t>
            </a:r>
          </a:p>
          <a:p>
            <a:r>
              <a:rPr lang="en-US" dirty="0" smtClean="0"/>
              <a:t>ISNI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046 </a:t>
            </a:r>
            <a:r>
              <a:rPr lang="en-US" dirty="0" smtClean="0">
                <a:solidFill>
                  <a:srgbClr val="0000FF"/>
                </a:solidFill>
              </a:rPr>
              <a:t>generation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</a:t>
            </a:r>
            <a:r>
              <a:rPr lang="en-US" dirty="0" smtClean="0"/>
              <a:t>670 fields for useful information</a:t>
            </a:r>
          </a:p>
          <a:p>
            <a:r>
              <a:rPr lang="en-US" dirty="0" smtClean="0"/>
              <a:t>Fuller birth and death dates</a:t>
            </a:r>
          </a:p>
          <a:p>
            <a:r>
              <a:rPr lang="en-US" dirty="0" smtClean="0"/>
              <a:t>Provision for some non-Gregorian calendars</a:t>
            </a:r>
          </a:p>
          <a:p>
            <a:r>
              <a:rPr lang="en-US" dirty="0" smtClean="0"/>
              <a:t>Policy change: hyphens always used</a:t>
            </a:r>
          </a:p>
          <a:p>
            <a:r>
              <a:rPr lang="en-US" dirty="0" smtClean="0"/>
              <a:t>Policy change: $2 '</a:t>
            </a:r>
            <a:r>
              <a:rPr lang="en-US" dirty="0" err="1" smtClean="0"/>
              <a:t>edtf</a:t>
            </a:r>
            <a:r>
              <a:rPr lang="en-US" dirty="0" smtClean="0"/>
              <a:t>' used if correct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046 </a:t>
            </a:r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046:  : |f 1910-02-11 |g 2010-01-06 $2 </a:t>
            </a:r>
            <a:r>
              <a:rPr lang="en-US" sz="2800" dirty="0" err="1" smtClean="0"/>
              <a:t>edtf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100:1 : |a </a:t>
            </a:r>
            <a:r>
              <a:rPr lang="en-US" sz="2800" dirty="0" err="1" smtClean="0"/>
              <a:t>Hatto</a:t>
            </a:r>
            <a:r>
              <a:rPr lang="en-US" sz="2800" dirty="0" smtClean="0"/>
              <a:t>, A. T. |q (Arthur Thomas)</a:t>
            </a:r>
          </a:p>
          <a:p>
            <a:pPr>
              <a:buNone/>
            </a:pPr>
            <a:r>
              <a:rPr lang="en-US" sz="2800" dirty="0" smtClean="0"/>
              <a:t>670:  : |a Times online WWW site, Mar. 19, 2010 |b (Professor Arthur </a:t>
            </a:r>
            <a:r>
              <a:rPr lang="en-US" sz="2800" dirty="0" err="1" smtClean="0"/>
              <a:t>Hatto</a:t>
            </a:r>
            <a:r>
              <a:rPr lang="en-US" sz="2800" dirty="0" smtClean="0"/>
              <a:t>; b. Arthur Thomas </a:t>
            </a:r>
            <a:r>
              <a:rPr lang="en-US" sz="2800" dirty="0" err="1" smtClean="0"/>
              <a:t>Hatto</a:t>
            </a:r>
            <a:r>
              <a:rPr lang="en-US" sz="2800" dirty="0" smtClean="0"/>
              <a:t>, Feb. 11, 1910, London; d. Jan. 6, 2010)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Additional fields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368 $c, $d; 370-375</a:t>
            </a:r>
          </a:p>
          <a:p>
            <a:r>
              <a:rPr lang="en-US" dirty="0" smtClean="0"/>
              <a:t>Based on text in subfield $c</a:t>
            </a:r>
          </a:p>
          <a:p>
            <a:r>
              <a:rPr lang="en-US" dirty="0" smtClean="0"/>
              <a:t>Spreadsheet prepared by BL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70056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ISNI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</a:t>
            </a:r>
            <a:r>
              <a:rPr lang="en-US" dirty="0" smtClean="0"/>
              <a:t>in 024 field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for matches supplied </a:t>
            </a:r>
            <a:r>
              <a:rPr lang="en-US" dirty="0" smtClean="0"/>
              <a:t>by OCLC Europe</a:t>
            </a:r>
          </a:p>
          <a:p>
            <a:r>
              <a:rPr lang="en-US" dirty="0" smtClean="0"/>
              <a:t>Will be maintained, by separate process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Schedule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829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not yet set</a:t>
            </a:r>
          </a:p>
          <a:p>
            <a:r>
              <a:rPr lang="en-US" dirty="0" smtClean="0"/>
              <a:t>Work to be completed before end of September,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port">
  <a:themeElements>
    <a:clrScheme name="Contpor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port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ontpor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\\Libadmin\apps\msoffice.97b\Template\Designs\CONTPORT.POT</Template>
  <TotalTime>8397</TotalTime>
  <Words>247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Contport</vt:lpstr>
      <vt:lpstr>LC/NACO RDA Phase 3B</vt:lpstr>
      <vt:lpstr>Outline</vt:lpstr>
      <vt:lpstr>Additional changes</vt:lpstr>
      <vt:lpstr>046 generation</vt:lpstr>
      <vt:lpstr>046 example</vt:lpstr>
      <vt:lpstr>Additional fields</vt:lpstr>
      <vt:lpstr>Slide 7</vt:lpstr>
      <vt:lpstr>ISNI</vt:lpstr>
      <vt:lpstr>Schedule</vt:lpstr>
      <vt:lpstr>That’s all for now!</vt:lpstr>
    </vt:vector>
  </TitlesOfParts>
  <Company>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changer</dc:title>
  <dc:creator>GSTRAWN</dc:creator>
  <cp:lastModifiedBy>mrsmith</cp:lastModifiedBy>
  <cp:revision>378</cp:revision>
  <cp:lastPrinted>2001-05-28T18:20:13Z</cp:lastPrinted>
  <dcterms:created xsi:type="dcterms:W3CDTF">2001-04-14T14:01:27Z</dcterms:created>
  <dcterms:modified xsi:type="dcterms:W3CDTF">2015-06-23T14:01:13Z</dcterms:modified>
</cp:coreProperties>
</file>